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56"/>
    <p:restoredTop sz="94610"/>
  </p:normalViewPr>
  <p:slideViewPr>
    <p:cSldViewPr snapToGrid="0" snapToObjects="1">
      <p:cViewPr varScale="1">
        <p:scale>
          <a:sx n="108" d="100"/>
          <a:sy n="108" d="100"/>
        </p:scale>
        <p:origin x="10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9058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196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13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0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13.png"/><Relationship Id="rId9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0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13.png"/><Relationship Id="rId9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20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4" Type="http://schemas.openxmlformats.org/officeDocument/2006/relationships/image" Target="../media/image13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3" Type="http://schemas.openxmlformats.org/officeDocument/2006/relationships/image" Target="../media/image20.png"/><Relationship Id="rId7" Type="http://schemas.openxmlformats.org/officeDocument/2006/relationships/image" Target="../media/image61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11" Type="http://schemas.openxmlformats.org/officeDocument/2006/relationships/image" Target="../media/image50.png"/><Relationship Id="rId5" Type="http://schemas.openxmlformats.org/officeDocument/2006/relationships/image" Target="../media/image59.png"/><Relationship Id="rId15" Type="http://schemas.openxmlformats.org/officeDocument/2006/relationships/image" Target="../media/image68.png"/><Relationship Id="rId10" Type="http://schemas.openxmlformats.org/officeDocument/2006/relationships/image" Target="../media/image64.png"/><Relationship Id="rId19" Type="http://schemas.openxmlformats.org/officeDocument/2006/relationships/image" Target="../media/image72.png"/><Relationship Id="rId4" Type="http://schemas.openxmlformats.org/officeDocument/2006/relationships/image" Target="../media/image13.png"/><Relationship Id="rId9" Type="http://schemas.openxmlformats.org/officeDocument/2006/relationships/image" Target="../media/image63.png"/><Relationship Id="rId14" Type="http://schemas.openxmlformats.org/officeDocument/2006/relationships/image" Target="../media/image6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13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inquiries@100DayAdvisors.com" TargetMode="External"/><Relationship Id="rId5" Type="http://schemas.openxmlformats.org/officeDocument/2006/relationships/image" Target="../media/image73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66410"/>
            </a:schemeClr>
          </a:solidFill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500" y="0"/>
            <a:ext cx="2857500" cy="2857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76750"/>
            <a:ext cx="2381250" cy="2857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200" y="2476500"/>
            <a:ext cx="1905000" cy="19050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8800" y="2933700"/>
            <a:ext cx="914400" cy="381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38400" y="4343400"/>
            <a:ext cx="2286000" cy="7239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24250" y="4514850"/>
            <a:ext cx="114300" cy="13335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0" y="4343400"/>
            <a:ext cx="2286000" cy="723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9325" y="4514850"/>
            <a:ext cx="133350" cy="13335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67600" y="4343400"/>
            <a:ext cx="2286000" cy="7239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24875" y="4514850"/>
            <a:ext cx="171450" cy="13335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810375"/>
            <a:ext cx="12192000" cy="47625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67888" y="6438900"/>
            <a:ext cx="2119313" cy="190500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2438400" y="1790700"/>
            <a:ext cx="73152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4000" b="1" kern="0" spc="-72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TYPICAL CORE MESSAGES AT </a:t>
            </a:r>
            <a:br>
              <a:rPr lang="en-US" sz="4000" b="1" kern="0" spc="-72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</a:br>
            <a:r>
              <a:rPr lang="en-US" sz="4000" b="1" kern="0" spc="-72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M&amp;A INTEGRATION LAUNCH</a:t>
            </a:r>
            <a:endParaRPr lang="en-US" sz="4000" dirty="0"/>
          </a:p>
        </p:txBody>
      </p:sp>
      <p:sp>
        <p:nvSpPr>
          <p:cNvPr id="16" name="Text 1"/>
          <p:cNvSpPr/>
          <p:nvPr/>
        </p:nvSpPr>
        <p:spPr>
          <a:xfrm>
            <a:off x="2438400" y="3276600"/>
            <a:ext cx="73152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endParaRPr lang="en-US" sz="1800" dirty="0"/>
          </a:p>
        </p:txBody>
      </p:sp>
      <p:sp>
        <p:nvSpPr>
          <p:cNvPr id="17" name="Text 2"/>
          <p:cNvSpPr/>
          <p:nvPr/>
        </p:nvSpPr>
        <p:spPr>
          <a:xfrm>
            <a:off x="2392680" y="4724400"/>
            <a:ext cx="23774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STRATEGIC RATIONALE</a:t>
            </a:r>
            <a:endParaRPr lang="en-US" sz="1050" dirty="0"/>
          </a:p>
        </p:txBody>
      </p:sp>
      <p:sp>
        <p:nvSpPr>
          <p:cNvPr id="18" name="Text 3"/>
          <p:cNvSpPr/>
          <p:nvPr/>
        </p:nvSpPr>
        <p:spPr>
          <a:xfrm>
            <a:off x="4907280" y="4724400"/>
            <a:ext cx="23774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VALUE CREATION</a:t>
            </a:r>
            <a:endParaRPr lang="en-US" sz="1050" dirty="0"/>
          </a:p>
        </p:txBody>
      </p:sp>
      <p:sp>
        <p:nvSpPr>
          <p:cNvPr id="19" name="Text 4"/>
          <p:cNvSpPr/>
          <p:nvPr/>
        </p:nvSpPr>
        <p:spPr>
          <a:xfrm>
            <a:off x="7421880" y="4724400"/>
            <a:ext cx="23774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CULTURAL COMMITMENT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81000"/>
            <a:ext cx="114300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238500"/>
            <a:ext cx="3606701" cy="1981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2900" y="3467100"/>
            <a:ext cx="34290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2501" y="3238500"/>
            <a:ext cx="3606850" cy="1981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1539" y="3467100"/>
            <a:ext cx="428625" cy="3429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04150" y="3238500"/>
            <a:ext cx="3606701" cy="19812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78913" y="3467100"/>
            <a:ext cx="257175" cy="342900"/>
          </a:xfrm>
          <a:prstGeom prst="rect">
            <a:avLst/>
          </a:prstGeom>
        </p:spPr>
      </p:pic>
      <p:sp>
        <p:nvSpPr>
          <p:cNvPr id="12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STRATEGIC RATIONALE — WHY THIS MAKES SENSE</a:t>
            </a:r>
            <a:endParaRPr lang="en-US" sz="2700" dirty="0"/>
          </a:p>
        </p:txBody>
      </p:sp>
      <p:sp>
        <p:nvSpPr>
          <p:cNvPr id="13" name="Text 1"/>
          <p:cNvSpPr/>
          <p:nvPr/>
        </p:nvSpPr>
        <p:spPr>
          <a:xfrm>
            <a:off x="2073890" y="1981200"/>
            <a:ext cx="804422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i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"Together we're stronger"</a:t>
            </a:r>
            <a:endParaRPr lang="en-US" sz="3600" dirty="0"/>
          </a:p>
        </p:txBody>
      </p:sp>
      <p:sp>
        <p:nvSpPr>
          <p:cNvPr id="14" name="Text 2"/>
          <p:cNvSpPr/>
          <p:nvPr/>
        </p:nvSpPr>
        <p:spPr>
          <a:xfrm>
            <a:off x="2744242" y="2514600"/>
            <a:ext cx="670351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The Compelling Business Logic</a:t>
            </a:r>
            <a:endParaRPr lang="en-US" sz="1500" dirty="0"/>
          </a:p>
        </p:txBody>
      </p:sp>
      <p:sp>
        <p:nvSpPr>
          <p:cNvPr id="15" name="Text 3"/>
          <p:cNvSpPr/>
          <p:nvPr/>
        </p:nvSpPr>
        <p:spPr>
          <a:xfrm>
            <a:off x="294650" y="3962400"/>
            <a:ext cx="377940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Market Position</a:t>
            </a:r>
            <a:endParaRPr lang="en-US" sz="1500" dirty="0"/>
          </a:p>
        </p:txBody>
      </p:sp>
      <p:sp>
        <p:nvSpPr>
          <p:cNvPr id="16" name="Text 4"/>
          <p:cNvSpPr/>
          <p:nvPr/>
        </p:nvSpPr>
        <p:spPr>
          <a:xfrm>
            <a:off x="609600" y="4305300"/>
            <a:ext cx="3149501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Competitive advantage we couldn't achieve alone, enhancing our standing in the marketplace</a:t>
            </a:r>
            <a:endParaRPr lang="en-US" sz="1200" dirty="0"/>
          </a:p>
        </p:txBody>
      </p:sp>
      <p:sp>
        <p:nvSpPr>
          <p:cNvPr id="17" name="Text 5"/>
          <p:cNvSpPr/>
          <p:nvPr/>
        </p:nvSpPr>
        <p:spPr>
          <a:xfrm>
            <a:off x="4206136" y="3962400"/>
            <a:ext cx="377958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Customer Value</a:t>
            </a:r>
            <a:endParaRPr lang="en-US" sz="1500" dirty="0"/>
          </a:p>
        </p:txBody>
      </p:sp>
      <p:sp>
        <p:nvSpPr>
          <p:cNvPr id="18" name="Text 6"/>
          <p:cNvSpPr/>
          <p:nvPr/>
        </p:nvSpPr>
        <p:spPr>
          <a:xfrm>
            <a:off x="4521101" y="4305300"/>
            <a:ext cx="31496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Superior service and solutions that create lasting customer relationships and satisfaction</a:t>
            </a:r>
            <a:endParaRPr lang="en-US" sz="1200" dirty="0"/>
          </a:p>
        </p:txBody>
      </p:sp>
      <p:sp>
        <p:nvSpPr>
          <p:cNvPr id="19" name="Text 7"/>
          <p:cNvSpPr/>
          <p:nvPr/>
        </p:nvSpPr>
        <p:spPr>
          <a:xfrm>
            <a:off x="8432750" y="3962400"/>
            <a:ext cx="314950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E40AF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Future Vision</a:t>
            </a:r>
            <a:endParaRPr lang="en-US" sz="1500" dirty="0"/>
          </a:p>
        </p:txBody>
      </p:sp>
      <p:sp>
        <p:nvSpPr>
          <p:cNvPr id="20" name="Text 8"/>
          <p:cNvSpPr/>
          <p:nvPr/>
        </p:nvSpPr>
        <p:spPr>
          <a:xfrm>
            <a:off x="8432750" y="4305300"/>
            <a:ext cx="314950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Clear direction for the combined entity's growth and long-term success</a:t>
            </a:r>
            <a:endParaRPr lang="en-US" sz="1200" dirty="0"/>
          </a:p>
        </p:txBody>
      </p:sp>
      <p:sp>
        <p:nvSpPr>
          <p:cNvPr id="22" name="Text 10"/>
          <p:cNvSpPr/>
          <p:nvPr/>
        </p:nvSpPr>
        <p:spPr>
          <a:xfrm>
            <a:off x="11596390" y="6286500"/>
            <a:ext cx="25753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B82F6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2</a:t>
            </a:r>
            <a:endParaRPr lang="en-US" sz="1050"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77D29D53-D8BB-84AA-F8CD-F62608531D85}"/>
              </a:ext>
            </a:extLst>
          </p:cNvPr>
          <p:cNvSpPr txBox="1">
            <a:spLocks/>
          </p:cNvSpPr>
          <p:nvPr/>
        </p:nvSpPr>
        <p:spPr>
          <a:xfrm>
            <a:off x="492482" y="6294173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8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114300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0" y="1219200"/>
            <a:ext cx="1219200" cy="1219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1688" y="1485900"/>
            <a:ext cx="428625" cy="38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743200"/>
            <a:ext cx="3657600" cy="1981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971800"/>
            <a:ext cx="457200" cy="5334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3086100"/>
            <a:ext cx="228600" cy="3048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686175"/>
            <a:ext cx="1524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990975"/>
            <a:ext cx="1524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295775"/>
            <a:ext cx="1524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7200" y="2743200"/>
            <a:ext cx="3657600" cy="19812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95800" y="2971800"/>
            <a:ext cx="514350" cy="5334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10100" y="3086100"/>
            <a:ext cx="285750" cy="3048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800" y="3686175"/>
            <a:ext cx="1524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800" y="3990975"/>
            <a:ext cx="1524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800" y="4295775"/>
            <a:ext cx="152400" cy="1524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53400" y="2743200"/>
            <a:ext cx="3657600" cy="19812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2000" y="2971800"/>
            <a:ext cx="457200" cy="5334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96300" y="3086100"/>
            <a:ext cx="228600" cy="3048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0" y="3686175"/>
            <a:ext cx="152400" cy="1524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0" y="3990975"/>
            <a:ext cx="152400" cy="152400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2000" y="4295775"/>
            <a:ext cx="152400" cy="152400"/>
          </a:xfrm>
          <a:prstGeom prst="rect">
            <a:avLst/>
          </a:prstGeom>
        </p:spPr>
      </p:pic>
      <p:sp>
        <p:nvSpPr>
          <p:cNvPr id="26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VALUE CREATION — WHAT WE GAIN</a:t>
            </a:r>
            <a:endParaRPr lang="en-US" sz="2700" dirty="0"/>
          </a:p>
        </p:txBody>
      </p:sp>
      <p:sp>
        <p:nvSpPr>
          <p:cNvPr id="27" name="Text 1"/>
          <p:cNvSpPr/>
          <p:nvPr/>
        </p:nvSpPr>
        <p:spPr>
          <a:xfrm>
            <a:off x="5810071" y="1943100"/>
            <a:ext cx="571857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Value</a:t>
            </a:r>
            <a:endParaRPr lang="en-US" sz="1200" dirty="0"/>
          </a:p>
        </p:txBody>
      </p:sp>
      <p:sp>
        <p:nvSpPr>
          <p:cNvPr id="28" name="Text 2"/>
          <p:cNvSpPr/>
          <p:nvPr/>
        </p:nvSpPr>
        <p:spPr>
          <a:xfrm>
            <a:off x="1219200" y="3105150"/>
            <a:ext cx="1277302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Synergies</a:t>
            </a:r>
            <a:endParaRPr lang="en-US" sz="1500" dirty="0"/>
          </a:p>
        </p:txBody>
      </p:sp>
      <p:sp>
        <p:nvSpPr>
          <p:cNvPr id="29" name="Text 3"/>
          <p:cNvSpPr/>
          <p:nvPr/>
        </p:nvSpPr>
        <p:spPr>
          <a:xfrm>
            <a:off x="826770" y="3657600"/>
            <a:ext cx="4069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algn="l">
              <a:lnSpc>
                <a:spcPts val="1800"/>
              </a:lnSpc>
              <a:buSzPct val="100000"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Complementary strengths</a:t>
            </a:r>
            <a:endParaRPr lang="en-US" sz="1200" dirty="0"/>
          </a:p>
        </p:txBody>
      </p:sp>
      <p:sp>
        <p:nvSpPr>
          <p:cNvPr id="30" name="Text 4"/>
          <p:cNvSpPr/>
          <p:nvPr/>
        </p:nvSpPr>
        <p:spPr>
          <a:xfrm>
            <a:off x="826770" y="3962400"/>
            <a:ext cx="4069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algn="l">
              <a:lnSpc>
                <a:spcPts val="1800"/>
              </a:lnSpc>
              <a:buSzPct val="100000"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Expanded capabilities</a:t>
            </a:r>
            <a:endParaRPr lang="en-US" sz="1200" dirty="0"/>
          </a:p>
        </p:txBody>
      </p:sp>
      <p:sp>
        <p:nvSpPr>
          <p:cNvPr id="31" name="Text 5"/>
          <p:cNvSpPr/>
          <p:nvPr/>
        </p:nvSpPr>
        <p:spPr>
          <a:xfrm>
            <a:off x="826770" y="4267200"/>
            <a:ext cx="3390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algn="l">
              <a:lnSpc>
                <a:spcPts val="1800"/>
              </a:lnSpc>
              <a:buSzPct val="100000"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Enhanced scale</a:t>
            </a:r>
            <a:endParaRPr lang="en-US" sz="1200" dirty="0"/>
          </a:p>
        </p:txBody>
      </p:sp>
      <p:sp>
        <p:nvSpPr>
          <p:cNvPr id="32" name="Text 6"/>
          <p:cNvSpPr/>
          <p:nvPr/>
        </p:nvSpPr>
        <p:spPr>
          <a:xfrm>
            <a:off x="5162550" y="3105150"/>
            <a:ext cx="2700159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Stakeholder Benefits</a:t>
            </a:r>
            <a:endParaRPr lang="en-US" sz="1500" dirty="0"/>
          </a:p>
        </p:txBody>
      </p:sp>
      <p:sp>
        <p:nvSpPr>
          <p:cNvPr id="33" name="Text 7"/>
          <p:cNvSpPr/>
          <p:nvPr/>
        </p:nvSpPr>
        <p:spPr>
          <a:xfrm>
            <a:off x="4712970" y="3663906"/>
            <a:ext cx="4069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algn="l">
              <a:lnSpc>
                <a:spcPts val="1800"/>
              </a:lnSpc>
              <a:buSzPct val="100000"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Enhanced customer experience</a:t>
            </a:r>
            <a:endParaRPr lang="en-US" sz="1200" dirty="0"/>
          </a:p>
        </p:txBody>
      </p:sp>
      <p:sp>
        <p:nvSpPr>
          <p:cNvPr id="34" name="Text 8"/>
          <p:cNvSpPr/>
          <p:nvPr/>
        </p:nvSpPr>
        <p:spPr>
          <a:xfrm>
            <a:off x="4712970" y="3962400"/>
            <a:ext cx="4069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algn="l">
              <a:lnSpc>
                <a:spcPts val="1800"/>
              </a:lnSpc>
              <a:buSzPct val="100000"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Improved employee prospects</a:t>
            </a:r>
            <a:endParaRPr lang="en-US" sz="1200" dirty="0"/>
          </a:p>
        </p:txBody>
      </p:sp>
      <p:sp>
        <p:nvSpPr>
          <p:cNvPr id="35" name="Text 9"/>
          <p:cNvSpPr/>
          <p:nvPr/>
        </p:nvSpPr>
        <p:spPr>
          <a:xfrm>
            <a:off x="4712970" y="4267200"/>
            <a:ext cx="4069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algn="l">
              <a:lnSpc>
                <a:spcPts val="1800"/>
              </a:lnSpc>
              <a:buSzPct val="100000"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Greater stakeholder returns</a:t>
            </a:r>
            <a:endParaRPr lang="en-US" sz="1200" dirty="0"/>
          </a:p>
        </p:txBody>
      </p:sp>
      <p:sp>
        <p:nvSpPr>
          <p:cNvPr id="36" name="Text 10"/>
          <p:cNvSpPr/>
          <p:nvPr/>
        </p:nvSpPr>
        <p:spPr>
          <a:xfrm>
            <a:off x="8991600" y="3105150"/>
            <a:ext cx="238047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Financial Strength</a:t>
            </a:r>
            <a:endParaRPr lang="en-US" sz="1500" dirty="0"/>
          </a:p>
        </p:txBody>
      </p:sp>
      <p:sp>
        <p:nvSpPr>
          <p:cNvPr id="37" name="Text 11"/>
          <p:cNvSpPr/>
          <p:nvPr/>
        </p:nvSpPr>
        <p:spPr>
          <a:xfrm>
            <a:off x="8599170" y="3657600"/>
            <a:ext cx="4069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algn="l">
              <a:lnSpc>
                <a:spcPts val="1800"/>
              </a:lnSpc>
              <a:buSzPct val="100000"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Unlock growth opportunities</a:t>
            </a:r>
            <a:endParaRPr lang="en-US" sz="1200" dirty="0"/>
          </a:p>
        </p:txBody>
      </p:sp>
      <p:sp>
        <p:nvSpPr>
          <p:cNvPr id="38" name="Text 12"/>
          <p:cNvSpPr/>
          <p:nvPr/>
        </p:nvSpPr>
        <p:spPr>
          <a:xfrm>
            <a:off x="8599170" y="3962400"/>
            <a:ext cx="4069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algn="l">
              <a:lnSpc>
                <a:spcPts val="1800"/>
              </a:lnSpc>
              <a:buSzPct val="100000"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Enhanced financial flexibility</a:t>
            </a:r>
            <a:endParaRPr lang="en-US" sz="1200" dirty="0"/>
          </a:p>
        </p:txBody>
      </p:sp>
      <p:sp>
        <p:nvSpPr>
          <p:cNvPr id="39" name="Text 13"/>
          <p:cNvSpPr/>
          <p:nvPr/>
        </p:nvSpPr>
        <p:spPr>
          <a:xfrm>
            <a:off x="8599170" y="4267200"/>
            <a:ext cx="4069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algn="l">
              <a:lnSpc>
                <a:spcPts val="1800"/>
              </a:lnSpc>
              <a:buSzPct val="100000"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Improved credit ratings</a:t>
            </a:r>
            <a:endParaRPr lang="en-US" sz="1200" dirty="0"/>
          </a:p>
        </p:txBody>
      </p:sp>
      <p:sp>
        <p:nvSpPr>
          <p:cNvPr id="41" name="Text 15"/>
          <p:cNvSpPr/>
          <p:nvPr/>
        </p:nvSpPr>
        <p:spPr>
          <a:xfrm>
            <a:off x="11596390" y="6286500"/>
            <a:ext cx="25753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B82F6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3</a:t>
            </a:r>
            <a:endParaRPr lang="en-US" sz="1050" dirty="0"/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5075E68B-3519-08E1-FFDE-E2EA9D87BA38}"/>
              </a:ext>
            </a:extLst>
          </p:cNvPr>
          <p:cNvSpPr txBox="1">
            <a:spLocks/>
          </p:cNvSpPr>
          <p:nvPr/>
        </p:nvSpPr>
        <p:spPr>
          <a:xfrm>
            <a:off x="492482" y="6294173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75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114300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0" y="4119562"/>
            <a:ext cx="7620000" cy="285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001" y="3160132"/>
            <a:ext cx="3606701" cy="19812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2900" y="3398044"/>
            <a:ext cx="342900" cy="3429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2501" y="3143250"/>
            <a:ext cx="3606850" cy="19812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81613" y="3413563"/>
            <a:ext cx="428625" cy="3429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04150" y="3143250"/>
            <a:ext cx="3606701" cy="19812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93188" y="3371850"/>
            <a:ext cx="428625" cy="342900"/>
          </a:xfrm>
          <a:prstGeom prst="rect">
            <a:avLst/>
          </a:prstGeom>
        </p:spPr>
      </p:pic>
      <p:sp>
        <p:nvSpPr>
          <p:cNvPr id="13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CULTURAL COMMITMENT — WHO WE'LL BE</a:t>
            </a:r>
            <a:endParaRPr lang="en-US" sz="2700" dirty="0"/>
          </a:p>
        </p:txBody>
      </p:sp>
      <p:sp>
        <p:nvSpPr>
          <p:cNvPr id="14" name="Text 1"/>
          <p:cNvSpPr/>
          <p:nvPr/>
        </p:nvSpPr>
        <p:spPr>
          <a:xfrm>
            <a:off x="4321493" y="1219200"/>
            <a:ext cx="3549015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27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"Best of Both"</a:t>
            </a:r>
            <a:endParaRPr lang="en-US" sz="2700" dirty="0"/>
          </a:p>
        </p:txBody>
      </p:sp>
      <p:sp>
        <p:nvSpPr>
          <p:cNvPr id="15" name="Text 2"/>
          <p:cNvSpPr/>
          <p:nvPr/>
        </p:nvSpPr>
        <p:spPr>
          <a:xfrm>
            <a:off x="4321493" y="1638300"/>
            <a:ext cx="3549015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Approach to Culture and Talent</a:t>
            </a:r>
            <a:endParaRPr lang="en-US" sz="1500" dirty="0"/>
          </a:p>
        </p:txBody>
      </p:sp>
      <p:sp>
        <p:nvSpPr>
          <p:cNvPr id="16" name="Text 3"/>
          <p:cNvSpPr/>
          <p:nvPr/>
        </p:nvSpPr>
        <p:spPr>
          <a:xfrm>
            <a:off x="294650" y="3867150"/>
            <a:ext cx="377940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Respect for Legacy</a:t>
            </a:r>
            <a:endParaRPr lang="en-US" sz="1500" dirty="0"/>
          </a:p>
        </p:txBody>
      </p:sp>
      <p:sp>
        <p:nvSpPr>
          <p:cNvPr id="17" name="Text 4"/>
          <p:cNvSpPr/>
          <p:nvPr/>
        </p:nvSpPr>
        <p:spPr>
          <a:xfrm>
            <a:off x="609600" y="4210050"/>
            <a:ext cx="3149501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Honoring the heritage and achievements of both organizations as we build toward a unified future</a:t>
            </a:r>
            <a:endParaRPr lang="en-US" sz="1200" dirty="0"/>
          </a:p>
        </p:txBody>
      </p:sp>
      <p:sp>
        <p:nvSpPr>
          <p:cNvPr id="18" name="Text 5"/>
          <p:cNvSpPr/>
          <p:nvPr/>
        </p:nvSpPr>
        <p:spPr>
          <a:xfrm>
            <a:off x="4521101" y="3852862"/>
            <a:ext cx="314965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Shared Values</a:t>
            </a:r>
            <a:endParaRPr lang="en-US" sz="1500" dirty="0"/>
          </a:p>
        </p:txBody>
      </p:sp>
      <p:sp>
        <p:nvSpPr>
          <p:cNvPr id="19" name="Text 6"/>
          <p:cNvSpPr/>
          <p:nvPr/>
        </p:nvSpPr>
        <p:spPr>
          <a:xfrm>
            <a:off x="4521101" y="4210050"/>
            <a:ext cx="314965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Defining the new entity through principles that resonate across both organizations and unite our teams</a:t>
            </a:r>
            <a:endParaRPr lang="en-US" sz="1200" dirty="0"/>
          </a:p>
        </p:txBody>
      </p:sp>
      <p:sp>
        <p:nvSpPr>
          <p:cNvPr id="20" name="Text 7"/>
          <p:cNvSpPr/>
          <p:nvPr/>
        </p:nvSpPr>
        <p:spPr>
          <a:xfrm>
            <a:off x="8117800" y="3867150"/>
            <a:ext cx="377940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Talent Integration</a:t>
            </a:r>
            <a:endParaRPr lang="en-US" sz="1500" dirty="0"/>
          </a:p>
        </p:txBody>
      </p:sp>
      <p:sp>
        <p:nvSpPr>
          <p:cNvPr id="21" name="Text 8"/>
          <p:cNvSpPr/>
          <p:nvPr/>
        </p:nvSpPr>
        <p:spPr>
          <a:xfrm>
            <a:off x="8432750" y="4210050"/>
            <a:ext cx="3149501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Combining the best talent from both organizations to drive innovation and excellence</a:t>
            </a:r>
            <a:endParaRPr lang="en-US" sz="1200" dirty="0"/>
          </a:p>
        </p:txBody>
      </p:sp>
      <p:sp>
        <p:nvSpPr>
          <p:cNvPr id="23" name="Text 10"/>
          <p:cNvSpPr/>
          <p:nvPr/>
        </p:nvSpPr>
        <p:spPr>
          <a:xfrm>
            <a:off x="11596390" y="6286500"/>
            <a:ext cx="25753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B82F6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4</a:t>
            </a:r>
            <a:endParaRPr lang="en-US" sz="1050" dirty="0"/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4E2A7E03-E6D2-C30E-E5F3-1B2E06961FBB}"/>
              </a:ext>
            </a:extLst>
          </p:cNvPr>
          <p:cNvSpPr txBox="1">
            <a:spLocks/>
          </p:cNvSpPr>
          <p:nvPr/>
        </p:nvSpPr>
        <p:spPr>
          <a:xfrm>
            <a:off x="492482" y="6294173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11430000" cy="5334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19200"/>
            <a:ext cx="3657600" cy="4762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590675"/>
            <a:ext cx="361950" cy="2857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7200" y="1219200"/>
            <a:ext cx="3657600" cy="4762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5800" y="1585913"/>
            <a:ext cx="361950" cy="28575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53400" y="1197457"/>
            <a:ext cx="3657600" cy="4762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95990" y="1579804"/>
            <a:ext cx="361950" cy="28575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STAKEHOLDER ASSURANCES — WHAT STAYS SOLID</a:t>
            </a:r>
            <a:endParaRPr lang="en-US" sz="2700" dirty="0"/>
          </a:p>
        </p:txBody>
      </p:sp>
      <p:sp>
        <p:nvSpPr>
          <p:cNvPr id="12" name="Text 1"/>
          <p:cNvSpPr/>
          <p:nvPr/>
        </p:nvSpPr>
        <p:spPr>
          <a:xfrm>
            <a:off x="1123950" y="1585945"/>
            <a:ext cx="268605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Customer Commitments</a:t>
            </a:r>
            <a:endParaRPr lang="en-US" sz="1800" dirty="0"/>
          </a:p>
        </p:txBody>
      </p:sp>
      <p:sp>
        <p:nvSpPr>
          <p:cNvPr id="13" name="Text 2"/>
          <p:cNvSpPr/>
          <p:nvPr/>
        </p:nvSpPr>
        <p:spPr>
          <a:xfrm>
            <a:off x="723900" y="2209800"/>
            <a:ext cx="33909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Service Continuity:</a:t>
            </a: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Uninterrupted service delivery with minimal disruption</a:t>
            </a:r>
            <a:endParaRPr lang="en-US" sz="1200" dirty="0"/>
          </a:p>
        </p:txBody>
      </p:sp>
      <p:sp>
        <p:nvSpPr>
          <p:cNvPr id="14" name="Text 3"/>
          <p:cNvSpPr/>
          <p:nvPr/>
        </p:nvSpPr>
        <p:spPr>
          <a:xfrm>
            <a:off x="723900" y="3009900"/>
            <a:ext cx="33909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Relationship Preservation:</a:t>
            </a: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Maintaining established customer relationships</a:t>
            </a:r>
            <a:endParaRPr lang="en-US" sz="1200" dirty="0"/>
          </a:p>
        </p:txBody>
      </p:sp>
      <p:sp>
        <p:nvSpPr>
          <p:cNvPr id="15" name="Text 4"/>
          <p:cNvSpPr/>
          <p:nvPr/>
        </p:nvSpPr>
        <p:spPr>
          <a:xfrm>
            <a:off x="723900" y="3810000"/>
            <a:ext cx="33909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No Disruption:</a:t>
            </a: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Ensuring business continuity without service interruptions</a:t>
            </a:r>
            <a:endParaRPr lang="en-US" sz="1200" dirty="0"/>
          </a:p>
        </p:txBody>
      </p:sp>
      <p:sp>
        <p:nvSpPr>
          <p:cNvPr id="16" name="Text 5"/>
          <p:cNvSpPr/>
          <p:nvPr/>
        </p:nvSpPr>
        <p:spPr>
          <a:xfrm>
            <a:off x="5010150" y="1566863"/>
            <a:ext cx="302127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Employee Priorities</a:t>
            </a:r>
            <a:endParaRPr lang="en-US" sz="1800" dirty="0"/>
          </a:p>
        </p:txBody>
      </p:sp>
      <p:sp>
        <p:nvSpPr>
          <p:cNvPr id="17" name="Text 6"/>
          <p:cNvSpPr/>
          <p:nvPr/>
        </p:nvSpPr>
        <p:spPr>
          <a:xfrm>
            <a:off x="4640520" y="2209800"/>
            <a:ext cx="3390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Fair Treatment:</a:t>
            </a: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Respectful handling of all employee concerns and needs</a:t>
            </a:r>
            <a:endParaRPr lang="en-US" sz="1200" dirty="0"/>
          </a:p>
        </p:txBody>
      </p:sp>
      <p:sp>
        <p:nvSpPr>
          <p:cNvPr id="18" name="Text 7"/>
          <p:cNvSpPr/>
          <p:nvPr/>
        </p:nvSpPr>
        <p:spPr>
          <a:xfrm>
            <a:off x="4640520" y="2781300"/>
            <a:ext cx="33909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Transparency:</a:t>
            </a: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Open communication about integration process and changes</a:t>
            </a:r>
            <a:endParaRPr lang="en-US" sz="1200" dirty="0"/>
          </a:p>
        </p:txBody>
      </p:sp>
      <p:sp>
        <p:nvSpPr>
          <p:cNvPr id="19" name="Text 8"/>
          <p:cNvSpPr/>
          <p:nvPr/>
        </p:nvSpPr>
        <p:spPr>
          <a:xfrm>
            <a:off x="4640520" y="3458298"/>
            <a:ext cx="33909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Opportunity:</a:t>
            </a: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Professional development and advancement opportunities</a:t>
            </a:r>
            <a:endParaRPr lang="en-US" sz="1200" dirty="0"/>
          </a:p>
        </p:txBody>
      </p:sp>
      <p:sp>
        <p:nvSpPr>
          <p:cNvPr id="20" name="Text 9"/>
          <p:cNvSpPr/>
          <p:nvPr/>
        </p:nvSpPr>
        <p:spPr>
          <a:xfrm>
            <a:off x="8910340" y="1581381"/>
            <a:ext cx="268605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Community Presence</a:t>
            </a:r>
            <a:endParaRPr lang="en-US" sz="1800" dirty="0"/>
          </a:p>
        </p:txBody>
      </p:sp>
      <p:sp>
        <p:nvSpPr>
          <p:cNvPr id="21" name="Text 10"/>
          <p:cNvSpPr/>
          <p:nvPr/>
        </p:nvSpPr>
        <p:spPr>
          <a:xfrm>
            <a:off x="8496300" y="2209800"/>
            <a:ext cx="33909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Local Engagement:</a:t>
            </a: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Continued commitment </a:t>
            </a:r>
            <a:b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</a:b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to local community initiatives</a:t>
            </a:r>
            <a:endParaRPr lang="en-US" sz="1200" dirty="0"/>
          </a:p>
        </p:txBody>
      </p:sp>
      <p:sp>
        <p:nvSpPr>
          <p:cNvPr id="22" name="Text 11"/>
          <p:cNvSpPr/>
          <p:nvPr/>
        </p:nvSpPr>
        <p:spPr>
          <a:xfrm>
            <a:off x="8496300" y="2843212"/>
            <a:ext cx="33909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Obligations Honored:</a:t>
            </a: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Fulfillment of existing community commitments</a:t>
            </a:r>
            <a:endParaRPr lang="en-US" sz="1200" dirty="0"/>
          </a:p>
        </p:txBody>
      </p:sp>
      <p:sp>
        <p:nvSpPr>
          <p:cNvPr id="23" name="Text 12"/>
          <p:cNvSpPr/>
          <p:nvPr/>
        </p:nvSpPr>
        <p:spPr>
          <a:xfrm>
            <a:off x="8496300" y="3414712"/>
            <a:ext cx="33909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342900" indent="-342900" algn="l">
              <a:lnSpc>
                <a:spcPts val="1800"/>
              </a:lnSpc>
              <a:buSzPct val="100000"/>
              <a:buChar char="•"/>
            </a:pPr>
            <a:r>
              <a:rPr lang="en-US" sz="12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Future Impact:</a:t>
            </a: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 Maintaining positive </a:t>
            </a:r>
            <a:b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</a:b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community relationships for ongoing support</a:t>
            </a:r>
            <a:endParaRPr lang="en-US" sz="1200" dirty="0"/>
          </a:p>
        </p:txBody>
      </p:sp>
      <p:sp>
        <p:nvSpPr>
          <p:cNvPr id="25" name="Text 14"/>
          <p:cNvSpPr/>
          <p:nvPr/>
        </p:nvSpPr>
        <p:spPr>
          <a:xfrm>
            <a:off x="11596390" y="6286500"/>
            <a:ext cx="25753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B82F6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5</a:t>
            </a:r>
            <a:endParaRPr lang="en-US" sz="1050" dirty="0"/>
          </a:p>
        </p:txBody>
      </p:sp>
      <p:sp>
        <p:nvSpPr>
          <p:cNvPr id="10" name="Holder 5">
            <a:extLst>
              <a:ext uri="{FF2B5EF4-FFF2-40B4-BE49-F238E27FC236}">
                <a16:creationId xmlns:a16="http://schemas.microsoft.com/office/drawing/2014/main" id="{AED80A5D-A1B4-0EE6-FD5B-E6998CD6248A}"/>
              </a:ext>
            </a:extLst>
          </p:cNvPr>
          <p:cNvSpPr txBox="1">
            <a:spLocks/>
          </p:cNvSpPr>
          <p:nvPr/>
        </p:nvSpPr>
        <p:spPr>
          <a:xfrm>
            <a:off x="492482" y="6294173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114300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71913"/>
            <a:ext cx="11430000" cy="2857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790700"/>
            <a:ext cx="3657600" cy="4191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019300"/>
            <a:ext cx="457200" cy="533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900" y="2133600"/>
            <a:ext cx="228600" cy="304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743200"/>
            <a:ext cx="152400" cy="152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048000"/>
            <a:ext cx="152400" cy="1524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352800"/>
            <a:ext cx="1524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7200" y="1790700"/>
            <a:ext cx="3657600" cy="4191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95800" y="2019300"/>
            <a:ext cx="485775" cy="533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10100" y="2133600"/>
            <a:ext cx="257175" cy="30480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0" y="2743200"/>
            <a:ext cx="152400" cy="1524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0" y="3048000"/>
            <a:ext cx="152400" cy="1524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0" y="3352800"/>
            <a:ext cx="15240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53400" y="1790700"/>
            <a:ext cx="3657600" cy="41910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2000" y="2019300"/>
            <a:ext cx="514350" cy="533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96300" y="2133600"/>
            <a:ext cx="285750" cy="3048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58200" y="2743200"/>
            <a:ext cx="152400" cy="152400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58200" y="3048000"/>
            <a:ext cx="152400" cy="152400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58200" y="3352800"/>
            <a:ext cx="152400" cy="152400"/>
          </a:xfrm>
          <a:prstGeom prst="rect">
            <a:avLst/>
          </a:prstGeom>
        </p:spPr>
      </p:pic>
      <p:sp>
        <p:nvSpPr>
          <p:cNvPr id="25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CHANGE PHILOSOPHY — HOW WE'LL GET THERE</a:t>
            </a:r>
            <a:endParaRPr lang="en-US" sz="2700" dirty="0"/>
          </a:p>
        </p:txBody>
      </p:sp>
      <p:sp>
        <p:nvSpPr>
          <p:cNvPr id="26" name="Text 1"/>
          <p:cNvSpPr/>
          <p:nvPr/>
        </p:nvSpPr>
        <p:spPr>
          <a:xfrm>
            <a:off x="-762000" y="1219200"/>
            <a:ext cx="137160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Our approach to integration reflects our commitment to success</a:t>
            </a:r>
            <a:endParaRPr lang="en-US" sz="1500" dirty="0"/>
          </a:p>
        </p:txBody>
      </p:sp>
      <p:sp>
        <p:nvSpPr>
          <p:cNvPr id="27" name="Text 2"/>
          <p:cNvSpPr/>
          <p:nvPr/>
        </p:nvSpPr>
        <p:spPr>
          <a:xfrm>
            <a:off x="1219200" y="2152650"/>
            <a:ext cx="2756416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Integration Approach</a:t>
            </a:r>
            <a:endParaRPr lang="en-US" sz="1500" dirty="0"/>
          </a:p>
        </p:txBody>
      </p:sp>
      <p:sp>
        <p:nvSpPr>
          <p:cNvPr id="28" name="Text 3"/>
          <p:cNvSpPr/>
          <p:nvPr/>
        </p:nvSpPr>
        <p:spPr>
          <a:xfrm>
            <a:off x="914400" y="2705100"/>
            <a:ext cx="216937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Phased implementation</a:t>
            </a:r>
            <a:endParaRPr lang="en-US" sz="1200" dirty="0"/>
          </a:p>
        </p:txBody>
      </p:sp>
      <p:sp>
        <p:nvSpPr>
          <p:cNvPr id="29" name="Text 4"/>
          <p:cNvSpPr/>
          <p:nvPr/>
        </p:nvSpPr>
        <p:spPr>
          <a:xfrm>
            <a:off x="914400" y="3009900"/>
            <a:ext cx="190434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Deliberate execution</a:t>
            </a:r>
            <a:endParaRPr lang="en-US" sz="1200" dirty="0"/>
          </a:p>
        </p:txBody>
      </p:sp>
      <p:sp>
        <p:nvSpPr>
          <p:cNvPr id="30" name="Text 5"/>
          <p:cNvSpPr/>
          <p:nvPr/>
        </p:nvSpPr>
        <p:spPr>
          <a:xfrm>
            <a:off x="914400" y="3314700"/>
            <a:ext cx="219938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Speed and decisiveness</a:t>
            </a:r>
            <a:endParaRPr lang="en-US" sz="1200" dirty="0"/>
          </a:p>
        </p:txBody>
      </p:sp>
      <p:sp>
        <p:nvSpPr>
          <p:cNvPr id="31" name="Text 6"/>
          <p:cNvSpPr/>
          <p:nvPr/>
        </p:nvSpPr>
        <p:spPr>
          <a:xfrm>
            <a:off x="5133975" y="2132418"/>
            <a:ext cx="2562225" cy="533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Transparency Commitment</a:t>
            </a:r>
            <a:endParaRPr lang="en-US" sz="1500" dirty="0"/>
          </a:p>
        </p:txBody>
      </p:sp>
      <p:sp>
        <p:nvSpPr>
          <p:cNvPr id="32" name="Text 7"/>
          <p:cNvSpPr/>
          <p:nvPr/>
        </p:nvSpPr>
        <p:spPr>
          <a:xfrm>
            <a:off x="4800600" y="2705100"/>
            <a:ext cx="217384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Regular communication</a:t>
            </a:r>
            <a:endParaRPr lang="en-US" sz="1200" dirty="0"/>
          </a:p>
        </p:txBody>
      </p:sp>
      <p:sp>
        <p:nvSpPr>
          <p:cNvPr id="33" name="Text 8"/>
          <p:cNvSpPr/>
          <p:nvPr/>
        </p:nvSpPr>
        <p:spPr>
          <a:xfrm>
            <a:off x="4800600" y="3009900"/>
            <a:ext cx="133284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Open dialogue</a:t>
            </a:r>
            <a:endParaRPr lang="en-US" sz="1200" dirty="0"/>
          </a:p>
        </p:txBody>
      </p:sp>
      <p:sp>
        <p:nvSpPr>
          <p:cNvPr id="34" name="Text 9"/>
          <p:cNvSpPr/>
          <p:nvPr/>
        </p:nvSpPr>
        <p:spPr>
          <a:xfrm>
            <a:off x="4800600" y="3314700"/>
            <a:ext cx="15214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Honest feedback</a:t>
            </a:r>
            <a:endParaRPr lang="en-US" sz="1200" dirty="0"/>
          </a:p>
        </p:txBody>
      </p:sp>
      <p:sp>
        <p:nvSpPr>
          <p:cNvPr id="35" name="Text 10"/>
          <p:cNvSpPr/>
          <p:nvPr/>
        </p:nvSpPr>
        <p:spPr>
          <a:xfrm>
            <a:off x="9048750" y="2152650"/>
            <a:ext cx="2110978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Decision Making</a:t>
            </a:r>
            <a:endParaRPr lang="en-US" sz="1500" dirty="0"/>
          </a:p>
        </p:txBody>
      </p:sp>
      <p:sp>
        <p:nvSpPr>
          <p:cNvPr id="36" name="Text 11"/>
          <p:cNvSpPr/>
          <p:nvPr/>
        </p:nvSpPr>
        <p:spPr>
          <a:xfrm>
            <a:off x="8686800" y="2705100"/>
            <a:ext cx="142053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Clear principles</a:t>
            </a:r>
            <a:endParaRPr lang="en-US" sz="1200" dirty="0"/>
          </a:p>
        </p:txBody>
      </p:sp>
      <p:sp>
        <p:nvSpPr>
          <p:cNvPr id="37" name="Text 12"/>
          <p:cNvSpPr/>
          <p:nvPr/>
        </p:nvSpPr>
        <p:spPr>
          <a:xfrm>
            <a:off x="8686800" y="3009900"/>
            <a:ext cx="194881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Established timelines</a:t>
            </a:r>
            <a:endParaRPr lang="en-US" sz="1200" dirty="0"/>
          </a:p>
        </p:txBody>
      </p:sp>
      <p:sp>
        <p:nvSpPr>
          <p:cNvPr id="38" name="Text 13"/>
          <p:cNvSpPr/>
          <p:nvPr/>
        </p:nvSpPr>
        <p:spPr>
          <a:xfrm>
            <a:off x="8686800" y="3314700"/>
            <a:ext cx="2341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Accountability framework</a:t>
            </a:r>
            <a:endParaRPr lang="en-US" sz="1200" dirty="0"/>
          </a:p>
        </p:txBody>
      </p:sp>
      <p:sp>
        <p:nvSpPr>
          <p:cNvPr id="40" name="Text 15"/>
          <p:cNvSpPr/>
          <p:nvPr/>
        </p:nvSpPr>
        <p:spPr>
          <a:xfrm>
            <a:off x="11596390" y="6286500"/>
            <a:ext cx="25753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B82F6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6</a:t>
            </a:r>
            <a:endParaRPr lang="en-US" sz="1050" dirty="0"/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0FC9CE5C-2D07-3747-C777-1688068927AD}"/>
              </a:ext>
            </a:extLst>
          </p:cNvPr>
          <p:cNvSpPr txBox="1">
            <a:spLocks/>
          </p:cNvSpPr>
          <p:nvPr/>
        </p:nvSpPr>
        <p:spPr>
          <a:xfrm>
            <a:off x="492482" y="6294173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7712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114300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43000"/>
            <a:ext cx="6766471" cy="280035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71600"/>
            <a:ext cx="361950" cy="3429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943100"/>
            <a:ext cx="3078361" cy="10668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0361" y="1943100"/>
            <a:ext cx="3078510" cy="10668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76071" y="1143000"/>
            <a:ext cx="4434929" cy="280035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04671" y="1371600"/>
            <a:ext cx="361950" cy="3429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04671" y="1905000"/>
            <a:ext cx="152400" cy="1524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04671" y="2476500"/>
            <a:ext cx="152400" cy="1524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04671" y="3048000"/>
            <a:ext cx="152400" cy="15240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171950"/>
            <a:ext cx="11430000" cy="188595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400550"/>
            <a:ext cx="323850" cy="34290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3900" y="5010150"/>
            <a:ext cx="361950" cy="45720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200" y="5153025"/>
            <a:ext cx="133350" cy="15240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32250" y="5010150"/>
            <a:ext cx="381000" cy="45720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46550" y="5153025"/>
            <a:ext cx="152400" cy="15240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40601" y="5010150"/>
            <a:ext cx="419100" cy="45720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54901" y="5153025"/>
            <a:ext cx="190500" cy="152400"/>
          </a:xfrm>
          <a:prstGeom prst="rect">
            <a:avLst/>
          </a:prstGeom>
        </p:spPr>
      </p:pic>
      <p:sp>
        <p:nvSpPr>
          <p:cNvPr id="23" name="Text 0"/>
          <p:cNvSpPr/>
          <p:nvPr/>
        </p:nvSpPr>
        <p:spPr>
          <a:xfrm>
            <a:off x="381000" y="381000"/>
            <a:ext cx="137160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27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LEADERSHIP &amp; GOVERNANCE — WHO'S STEERING</a:t>
            </a:r>
            <a:endParaRPr lang="en-US" sz="2700" dirty="0"/>
          </a:p>
        </p:txBody>
      </p:sp>
      <p:sp>
        <p:nvSpPr>
          <p:cNvPr id="24" name="Text 1"/>
          <p:cNvSpPr/>
          <p:nvPr/>
        </p:nvSpPr>
        <p:spPr>
          <a:xfrm>
            <a:off x="1085850" y="1390650"/>
            <a:ext cx="4175165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Clear Leadership Structure</a:t>
            </a:r>
            <a:endParaRPr lang="en-US" sz="1800" dirty="0"/>
          </a:p>
        </p:txBody>
      </p:sp>
      <p:sp>
        <p:nvSpPr>
          <p:cNvPr id="25" name="Text 2"/>
          <p:cNvSpPr/>
          <p:nvPr/>
        </p:nvSpPr>
        <p:spPr>
          <a:xfrm>
            <a:off x="762000" y="2095500"/>
            <a:ext cx="332827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Executive Leadership Team</a:t>
            </a:r>
            <a:endParaRPr lang="en-US" sz="1200" dirty="0"/>
          </a:p>
        </p:txBody>
      </p:sp>
      <p:sp>
        <p:nvSpPr>
          <p:cNvPr id="26" name="Text 3"/>
          <p:cNvSpPr/>
          <p:nvPr/>
        </p:nvSpPr>
        <p:spPr>
          <a:xfrm>
            <a:off x="762000" y="2400300"/>
            <a:ext cx="277356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Unified leadership with clear roles and responsibilities</a:t>
            </a:r>
            <a:endParaRPr lang="en-US" sz="1200" dirty="0"/>
          </a:p>
        </p:txBody>
      </p:sp>
      <p:sp>
        <p:nvSpPr>
          <p:cNvPr id="27" name="Text 4"/>
          <p:cNvSpPr/>
          <p:nvPr/>
        </p:nvSpPr>
        <p:spPr>
          <a:xfrm>
            <a:off x="3992761" y="2095500"/>
            <a:ext cx="332845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Accountability Framework</a:t>
            </a:r>
            <a:endParaRPr lang="en-US" sz="1200" dirty="0"/>
          </a:p>
        </p:txBody>
      </p:sp>
      <p:sp>
        <p:nvSpPr>
          <p:cNvPr id="28" name="Text 5"/>
          <p:cNvSpPr/>
          <p:nvPr/>
        </p:nvSpPr>
        <p:spPr>
          <a:xfrm>
            <a:off x="3992761" y="2400300"/>
            <a:ext cx="277371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Transparent responsibility lines and performance metrics</a:t>
            </a:r>
            <a:endParaRPr lang="en-US" sz="1200" dirty="0"/>
          </a:p>
        </p:txBody>
      </p:sp>
      <p:sp>
        <p:nvSpPr>
          <p:cNvPr id="29" name="Text 6"/>
          <p:cNvSpPr/>
          <p:nvPr/>
        </p:nvSpPr>
        <p:spPr>
          <a:xfrm>
            <a:off x="8080921" y="1390650"/>
            <a:ext cx="3673852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Integration Governance</a:t>
            </a:r>
            <a:endParaRPr lang="en-US" sz="1800" dirty="0"/>
          </a:p>
        </p:txBody>
      </p:sp>
      <p:sp>
        <p:nvSpPr>
          <p:cNvPr id="30" name="Text 7"/>
          <p:cNvSpPr/>
          <p:nvPr/>
        </p:nvSpPr>
        <p:spPr>
          <a:xfrm>
            <a:off x="7833271" y="1866900"/>
            <a:ext cx="374912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Decision rights and approval authorities clearly defined</a:t>
            </a:r>
            <a:endParaRPr lang="en-US" sz="1200" dirty="0"/>
          </a:p>
        </p:txBody>
      </p:sp>
      <p:sp>
        <p:nvSpPr>
          <p:cNvPr id="31" name="Text 8"/>
          <p:cNvSpPr/>
          <p:nvPr/>
        </p:nvSpPr>
        <p:spPr>
          <a:xfrm>
            <a:off x="7833271" y="2438400"/>
            <a:ext cx="374912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Governance structures established for integration oversight</a:t>
            </a:r>
            <a:endParaRPr lang="en-US" sz="1200" dirty="0"/>
          </a:p>
        </p:txBody>
      </p:sp>
      <p:sp>
        <p:nvSpPr>
          <p:cNvPr id="32" name="Text 9"/>
          <p:cNvSpPr/>
          <p:nvPr/>
        </p:nvSpPr>
        <p:spPr>
          <a:xfrm>
            <a:off x="7833271" y="3009900"/>
            <a:ext cx="374912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Regular governance reviews to track integration progress</a:t>
            </a:r>
            <a:endParaRPr lang="en-US" sz="1200" dirty="0"/>
          </a:p>
        </p:txBody>
      </p:sp>
      <p:sp>
        <p:nvSpPr>
          <p:cNvPr id="33" name="Text 10"/>
          <p:cNvSpPr/>
          <p:nvPr/>
        </p:nvSpPr>
        <p:spPr>
          <a:xfrm>
            <a:off x="1047750" y="4419600"/>
            <a:ext cx="6451699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r>
              <a:rPr lang="en-US" sz="18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Who to Go To With Questions or Concerns</a:t>
            </a:r>
            <a:endParaRPr lang="en-US" sz="1800" dirty="0"/>
          </a:p>
        </p:txBody>
      </p:sp>
      <p:sp>
        <p:nvSpPr>
          <p:cNvPr id="34" name="Text 11"/>
          <p:cNvSpPr/>
          <p:nvPr/>
        </p:nvSpPr>
        <p:spPr>
          <a:xfrm>
            <a:off x="1200150" y="5029200"/>
            <a:ext cx="220438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Executive Leadership</a:t>
            </a:r>
            <a:endParaRPr lang="en-US" sz="1200" dirty="0"/>
          </a:p>
        </p:txBody>
      </p:sp>
      <p:sp>
        <p:nvSpPr>
          <p:cNvPr id="35" name="Text 12"/>
          <p:cNvSpPr/>
          <p:nvPr/>
        </p:nvSpPr>
        <p:spPr>
          <a:xfrm>
            <a:off x="1200150" y="5257800"/>
            <a:ext cx="2204383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For strategic questions</a:t>
            </a:r>
            <a:endParaRPr lang="en-US" sz="1200" dirty="0"/>
          </a:p>
        </p:txBody>
      </p:sp>
      <p:sp>
        <p:nvSpPr>
          <p:cNvPr id="36" name="Text 13"/>
          <p:cNvSpPr/>
          <p:nvPr/>
        </p:nvSpPr>
        <p:spPr>
          <a:xfrm>
            <a:off x="4927550" y="5029200"/>
            <a:ext cx="296733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Integration Team</a:t>
            </a:r>
            <a:endParaRPr lang="en-US" sz="1200" dirty="0"/>
          </a:p>
        </p:txBody>
      </p:sp>
      <p:sp>
        <p:nvSpPr>
          <p:cNvPr id="37" name="Text 14"/>
          <p:cNvSpPr/>
          <p:nvPr/>
        </p:nvSpPr>
        <p:spPr>
          <a:xfrm>
            <a:off x="4927550" y="5257800"/>
            <a:ext cx="2967335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For operational integration questions</a:t>
            </a:r>
            <a:endParaRPr lang="en-US" sz="1200" dirty="0"/>
          </a:p>
        </p:txBody>
      </p:sp>
      <p:sp>
        <p:nvSpPr>
          <p:cNvPr id="38" name="Text 15"/>
          <p:cNvSpPr/>
          <p:nvPr/>
        </p:nvSpPr>
        <p:spPr>
          <a:xfrm>
            <a:off x="8674001" y="5029200"/>
            <a:ext cx="248691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Employee Resource</a:t>
            </a:r>
            <a:endParaRPr lang="en-US" sz="1200" dirty="0"/>
          </a:p>
        </p:txBody>
      </p:sp>
      <p:sp>
        <p:nvSpPr>
          <p:cNvPr id="39" name="Text 16"/>
          <p:cNvSpPr/>
          <p:nvPr/>
        </p:nvSpPr>
        <p:spPr>
          <a:xfrm>
            <a:off x="8674001" y="5257800"/>
            <a:ext cx="2486918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For employee-related concerns</a:t>
            </a:r>
            <a:endParaRPr lang="en-US" sz="1200" dirty="0"/>
          </a:p>
        </p:txBody>
      </p:sp>
      <p:sp>
        <p:nvSpPr>
          <p:cNvPr id="41" name="Text 18"/>
          <p:cNvSpPr/>
          <p:nvPr/>
        </p:nvSpPr>
        <p:spPr>
          <a:xfrm>
            <a:off x="11596390" y="6286500"/>
            <a:ext cx="25753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B82F6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7</a:t>
            </a:r>
            <a:endParaRPr lang="en-US" sz="1050" dirty="0"/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07296E3B-7853-838C-50D9-52AFF2FDD698}"/>
              </a:ext>
            </a:extLst>
          </p:cNvPr>
          <p:cNvSpPr txBox="1">
            <a:spLocks/>
          </p:cNvSpPr>
          <p:nvPr/>
        </p:nvSpPr>
        <p:spPr>
          <a:xfrm>
            <a:off x="492482" y="6294173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© 100-Day Advisors    MandAPlaybook.com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81000"/>
            <a:ext cx="11430000" cy="5334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1882" y="3262648"/>
            <a:ext cx="6242679" cy="1981200"/>
          </a:xfrm>
          <a:prstGeom prst="rect">
            <a:avLst/>
          </a:prstGeom>
        </p:spPr>
      </p:pic>
      <p:sp>
        <p:nvSpPr>
          <p:cNvPr id="2" name="Holder 5">
            <a:extLst>
              <a:ext uri="{FF2B5EF4-FFF2-40B4-BE49-F238E27FC236}">
                <a16:creationId xmlns:a16="http://schemas.microsoft.com/office/drawing/2014/main" id="{77D29D53-D8BB-84AA-F8CD-F62608531D85}"/>
              </a:ext>
            </a:extLst>
          </p:cNvPr>
          <p:cNvSpPr txBox="1">
            <a:spLocks/>
          </p:cNvSpPr>
          <p:nvPr/>
        </p:nvSpPr>
        <p:spPr>
          <a:xfrm>
            <a:off x="492482" y="6294173"/>
            <a:ext cx="4623943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tx1">
                    <a:tint val="75000"/>
                  </a:schemeClr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© 100-Day Advisors    MandAPlaybook.com</a:t>
            </a:r>
          </a:p>
        </p:txBody>
      </p:sp>
      <p:pic>
        <p:nvPicPr>
          <p:cNvPr id="3" name="Picture 2" descr="A logo with black text&#10;&#10;Description automatically generated">
            <a:extLst>
              <a:ext uri="{FF2B5EF4-FFF2-40B4-BE49-F238E27FC236}">
                <a16:creationId xmlns:a16="http://schemas.microsoft.com/office/drawing/2014/main" id="{C0D39BC0-8B02-268F-40EC-BA83BF1753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6911" y="1193581"/>
            <a:ext cx="5770142" cy="2041995"/>
          </a:xfrm>
          <a:prstGeom prst="rect">
            <a:avLst/>
          </a:prstGeom>
        </p:spPr>
      </p:pic>
      <p:sp>
        <p:nvSpPr>
          <p:cNvPr id="11" name="Google Shape;173;p9">
            <a:extLst>
              <a:ext uri="{FF2B5EF4-FFF2-40B4-BE49-F238E27FC236}">
                <a16:creationId xmlns:a16="http://schemas.microsoft.com/office/drawing/2014/main" id="{544BC039-028C-0B23-578C-FAF99BB747D2}"/>
              </a:ext>
            </a:extLst>
          </p:cNvPr>
          <p:cNvSpPr/>
          <p:nvPr/>
        </p:nvSpPr>
        <p:spPr>
          <a:xfrm>
            <a:off x="3680452" y="2888464"/>
            <a:ext cx="5420608" cy="3927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5437" tIns="27711" rIns="55437" bIns="27711" anchor="ctr" anchorCtr="0">
            <a:noAutofit/>
          </a:bodyPr>
          <a:lstStyle/>
          <a:p>
            <a:r>
              <a:rPr lang="en-US" sz="1940" dirty="0">
                <a:latin typeface="Century Gothic" panose="020B0502020202020204" pitchFamily="34" charset="0"/>
                <a:ea typeface="Century Gothic"/>
                <a:cs typeface="Poppins" pitchFamily="2" charset="77"/>
                <a:sym typeface="Century Gothic"/>
              </a:rPr>
              <a:t>Consulting Inquiries:</a:t>
            </a:r>
          </a:p>
          <a:p>
            <a:endParaRPr lang="en-US" sz="1940" dirty="0">
              <a:latin typeface="Century Gothic" panose="020B0502020202020204" pitchFamily="34" charset="0"/>
              <a:ea typeface="Century Gothic"/>
              <a:cs typeface="Poppins" pitchFamily="2" charset="77"/>
              <a:sym typeface="Century Gothic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940" dirty="0">
                <a:latin typeface="Century Gothic" panose="020B0502020202020204" pitchFamily="34" charset="0"/>
                <a:ea typeface="Century Gothic"/>
                <a:cs typeface="Poppins" pitchFamily="2" charset="77"/>
                <a:sym typeface="Century Gothic"/>
              </a:rPr>
              <a:t>Email: inquiries@ MandAPlaybook.com</a:t>
            </a:r>
          </a:p>
          <a:p>
            <a:endParaRPr lang="en-US" sz="1940" dirty="0">
              <a:latin typeface="Century Gothic" panose="020B0502020202020204" pitchFamily="34" charset="0"/>
              <a:ea typeface="Century Gothic"/>
              <a:cs typeface="Poppins" pitchFamily="2" charset="77"/>
              <a:sym typeface="Century Gothic"/>
            </a:endParaRPr>
          </a:p>
          <a:p>
            <a:r>
              <a:rPr lang="en-US" sz="1940" dirty="0">
                <a:latin typeface="Century Gothic" panose="020B0502020202020204" pitchFamily="34" charset="0"/>
                <a:ea typeface="Century Gothic"/>
                <a:cs typeface="Poppins" pitchFamily="2" charset="77"/>
                <a:sym typeface="Century Gothic"/>
              </a:rPr>
              <a:t>Website: MandAPlaybook.com</a:t>
            </a:r>
          </a:p>
          <a:p>
            <a:endParaRPr lang="en-US" sz="1698" dirty="0">
              <a:latin typeface="Century Gothic" panose="020B0502020202020204" pitchFamily="34" charset="0"/>
              <a:cs typeface="Poppins" pitchFamily="2" charset="77"/>
              <a:sym typeface="Century Gothic"/>
            </a:endParaRPr>
          </a:p>
          <a:p>
            <a:pPr>
              <a:lnSpc>
                <a:spcPct val="150000"/>
              </a:lnSpc>
            </a:pPr>
            <a:endParaRPr lang="en-US" sz="1698" dirty="0">
              <a:latin typeface="Poppins" pitchFamily="2" charset="77"/>
              <a:cs typeface="Poppins" pitchFamily="2" charset="77"/>
            </a:endParaRPr>
          </a:p>
          <a:p>
            <a:endParaRPr sz="1176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1" name="Google Shape;172;p9">
            <a:extLst>
              <a:ext uri="{FF2B5EF4-FFF2-40B4-BE49-F238E27FC236}">
                <a16:creationId xmlns:a16="http://schemas.microsoft.com/office/drawing/2014/main" id="{FE3FA850-9AC3-19BD-7EF1-DACDBAFCB5D5}"/>
              </a:ext>
            </a:extLst>
          </p:cNvPr>
          <p:cNvSpPr/>
          <p:nvPr/>
        </p:nvSpPr>
        <p:spPr>
          <a:xfrm>
            <a:off x="3239368" y="4861933"/>
            <a:ext cx="409234" cy="33938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55437" tIns="27711" rIns="55437" bIns="27711" anchor="ctr" anchorCtr="0">
            <a:noAutofit/>
          </a:bodyPr>
          <a:lstStyle/>
          <a:p>
            <a:pPr algn="ctr"/>
            <a:endParaRPr sz="1092" b="1" dirty="0">
              <a:solidFill>
                <a:srgbClr val="FFC000"/>
              </a:solidFill>
              <a:highlight>
                <a:srgbClr val="FFFF00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" name="Google Shape;172;p9">
            <a:extLst>
              <a:ext uri="{FF2B5EF4-FFF2-40B4-BE49-F238E27FC236}">
                <a16:creationId xmlns:a16="http://schemas.microsoft.com/office/drawing/2014/main" id="{700CE9D0-0F12-980A-2D1F-925C577A10C8}"/>
              </a:ext>
            </a:extLst>
          </p:cNvPr>
          <p:cNvSpPr/>
          <p:nvPr/>
        </p:nvSpPr>
        <p:spPr>
          <a:xfrm>
            <a:off x="3227001" y="4295603"/>
            <a:ext cx="409234" cy="33938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55437" tIns="27711" rIns="55437" bIns="27711" anchor="ctr" anchorCtr="0">
            <a:noAutofit/>
          </a:bodyPr>
          <a:lstStyle/>
          <a:p>
            <a:pPr algn="ctr"/>
            <a:endParaRPr sz="1092" b="1" dirty="0">
              <a:solidFill>
                <a:srgbClr val="FFC000"/>
              </a:solidFill>
              <a:highlight>
                <a:srgbClr val="FFFF00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4" name="Google Shape;167;p9" descr="Envelope outline">
            <a:extLst>
              <a:ext uri="{FF2B5EF4-FFF2-40B4-BE49-F238E27FC236}">
                <a16:creationId xmlns:a16="http://schemas.microsoft.com/office/drawing/2014/main" id="{B855F3D0-EAE2-C604-AB6A-67042885E3E4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12769" y="4354781"/>
            <a:ext cx="237445" cy="24191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</p:pic>
      <p:pic>
        <p:nvPicPr>
          <p:cNvPr id="25" name="Google Shape;169;p9" descr="@ outline">
            <a:extLst>
              <a:ext uri="{FF2B5EF4-FFF2-40B4-BE49-F238E27FC236}">
                <a16:creationId xmlns:a16="http://schemas.microsoft.com/office/drawing/2014/main" id="{CBEAEE50-3E00-F0E4-7D27-995D27D92467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321957" y="4902632"/>
            <a:ext cx="257986" cy="2706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</p:pic>
      <p:sp>
        <p:nvSpPr>
          <p:cNvPr id="26" name="Text 18">
            <a:extLst>
              <a:ext uri="{FF2B5EF4-FFF2-40B4-BE49-F238E27FC236}">
                <a16:creationId xmlns:a16="http://schemas.microsoft.com/office/drawing/2014/main" id="{8A96AD37-ADD8-7066-648E-50955840701C}"/>
              </a:ext>
            </a:extLst>
          </p:cNvPr>
          <p:cNvSpPr/>
          <p:nvPr/>
        </p:nvSpPr>
        <p:spPr>
          <a:xfrm>
            <a:off x="11427714" y="6286500"/>
            <a:ext cx="25753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050" dirty="0">
                <a:solidFill>
                  <a:srgbClr val="3B82F6"/>
                </a:solidFill>
                <a:latin typeface="ui-sans-serif" pitchFamily="34" charset="0"/>
                <a:ea typeface="ui-sans-serif" pitchFamily="34" charset="-122"/>
                <a:cs typeface="ui-sans-serif" pitchFamily="34" charset="-120"/>
              </a:rPr>
              <a:t>8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382174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40047</TotalTime>
  <Words>452</Words>
  <Application>Microsoft Office PowerPoint</Application>
  <PresentationFormat>Widescreen</PresentationFormat>
  <Paragraphs>108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Poppins</vt:lpstr>
      <vt:lpstr>ui-sans-serif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Joseph Aberger</cp:lastModifiedBy>
  <cp:revision>6</cp:revision>
  <dcterms:created xsi:type="dcterms:W3CDTF">2025-12-19T23:13:42Z</dcterms:created>
  <dcterms:modified xsi:type="dcterms:W3CDTF">2026-07-22T21:18:43Z</dcterms:modified>
</cp:coreProperties>
</file>